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3"/>
    <p:sldMasterId id="2147483654" r:id="rId4"/>
    <p:sldMasterId id="2147483656" r:id="rId5"/>
    <p:sldMasterId id="2147483658" r:id="rId6"/>
    <p:sldMasterId id="2147483661" r:id="rId7"/>
    <p:sldMasterId id="2147483663" r:id="rId8"/>
    <p:sldMasterId id="2147483664" r:id="rId9"/>
    <p:sldMasterId id="2147483665" r:id="rId10"/>
    <p:sldMasterId id="2147483667" r:id="rId11"/>
    <p:sldMasterId id="2147483669" r:id="rId12"/>
  </p:sldMasterIdLst>
  <p:notesMasterIdLst>
    <p:notesMasterId r:id="rId14"/>
  </p:notesMasterIdLst>
  <p:handoutMasterIdLst>
    <p:handoutMasterId r:id="rId34"/>
  </p:handoutMasterIdLst>
  <p:sldIdLst>
    <p:sldId id="282" r:id="rId13"/>
    <p:sldId id="350" r:id="rId15"/>
    <p:sldId id="287" r:id="rId16"/>
    <p:sldId id="359" r:id="rId17"/>
    <p:sldId id="353" r:id="rId18"/>
    <p:sldId id="352" r:id="rId19"/>
    <p:sldId id="351" r:id="rId20"/>
    <p:sldId id="320" r:id="rId21"/>
    <p:sldId id="360" r:id="rId22"/>
    <p:sldId id="356" r:id="rId23"/>
    <p:sldId id="361" r:id="rId24"/>
    <p:sldId id="362" r:id="rId25"/>
    <p:sldId id="354" r:id="rId26"/>
    <p:sldId id="358" r:id="rId27"/>
    <p:sldId id="364" r:id="rId28"/>
    <p:sldId id="289" r:id="rId29"/>
    <p:sldId id="322" r:id="rId30"/>
    <p:sldId id="365" r:id="rId31"/>
    <p:sldId id="366" r:id="rId32"/>
    <p:sldId id="367" r:id="rId33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Chengze" initials="WC" lastIdx="1" clrIdx="0"/>
  <p:cmAuthor id="2" name="sheng yu" initials="s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70707"/>
    <a:srgbClr val="023B72"/>
    <a:srgbClr val="4472C4"/>
    <a:srgbClr val="4380C5"/>
    <a:srgbClr val="ED7D31"/>
    <a:srgbClr val="F4B183"/>
    <a:srgbClr val="1186FB"/>
    <a:srgbClr val="BF0000"/>
    <a:srgbClr val="085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7" autoAdjust="0"/>
    <p:restoredTop sz="75970" autoAdjust="0"/>
  </p:normalViewPr>
  <p:slideViewPr>
    <p:cSldViewPr snapToGrid="0">
      <p:cViewPr varScale="1">
        <p:scale>
          <a:sx n="52" d="100"/>
          <a:sy n="52" d="100"/>
        </p:scale>
        <p:origin x="1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45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98F60-C26E-4653-82DF-E6C11E3F3C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8BDCA-4137-40BA-A846-1002B911E5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058A143-40B6-4BB3-B308-59B1959A0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本次答辩分六个部分展开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b="0" i="0">
                <a:solidFill>
                  <a:srgbClr val="3F3F3F"/>
                </a:solidFill>
                <a:effectLst/>
                <a:latin typeface="Optima-Regular"/>
              </a:rPr>
              <a:t>有两个</a:t>
            </a:r>
            <a:r>
              <a:rPr lang="en-US" altLang="zh-CN" b="0" i="0">
                <a:solidFill>
                  <a:srgbClr val="3F3F3F"/>
                </a:solidFill>
                <a:effectLst/>
                <a:latin typeface="Optima-Regular"/>
              </a:rPr>
              <a:t>QUERY:</a:t>
            </a:r>
            <a:endParaRPr lang="en-US" altLang="zh-CN" b="0" i="0">
              <a:solidFill>
                <a:srgbClr val="3F3F3F"/>
              </a:solidFill>
              <a:effectLst/>
              <a:latin typeface="Optima-Regular"/>
            </a:endParaRPr>
          </a:p>
          <a:p>
            <a:pPr algn="just">
              <a:buFont typeface="+mj-lt"/>
              <a:buAutoNum type="arabicPeriod"/>
            </a:pPr>
            <a:r>
              <a:rPr lang="en-US" altLang="zh-CN" b="0" i="0">
                <a:solidFill>
                  <a:srgbClr val="000000"/>
                </a:solidFill>
                <a:effectLst/>
                <a:latin typeface="Optima-Regular"/>
              </a:rPr>
              <a:t>xx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-Regular"/>
              </a:rPr>
              <a:t>产品的价格是多少？</a:t>
            </a:r>
            <a:endParaRPr lang="zh-CN" altLang="en-US" b="0" i="0">
              <a:solidFill>
                <a:srgbClr val="000000"/>
              </a:solidFill>
              <a:effectLst/>
              <a:latin typeface="Optima-Regular"/>
            </a:endParaRPr>
          </a:p>
          <a:p>
            <a:pPr algn="just">
              <a:buFont typeface="+mj-lt"/>
              <a:buAutoNum type="arabicPeriod"/>
            </a:pPr>
            <a:r>
              <a:rPr lang="zh-CN" altLang="en-US" b="0" i="0">
                <a:solidFill>
                  <a:srgbClr val="000000"/>
                </a:solidFill>
                <a:effectLst/>
                <a:latin typeface="Optima-Regular"/>
              </a:rPr>
              <a:t>去年技术团队的成果有哪些？</a:t>
            </a:r>
            <a:endParaRPr lang="zh-CN" altLang="en-US" b="0" i="0">
              <a:solidFill>
                <a:srgbClr val="000000"/>
              </a:solidFill>
              <a:effectLst/>
              <a:latin typeface="Optima-Regular"/>
            </a:endParaRPr>
          </a:p>
          <a:p>
            <a:pPr algn="just"/>
            <a:br>
              <a:rPr lang="en-US" altLang="zh-CN" b="0" i="0">
                <a:solidFill>
                  <a:srgbClr val="3F3F3F"/>
                </a:solidFill>
                <a:effectLst/>
                <a:latin typeface="Optima-Regular"/>
              </a:rPr>
            </a:br>
            <a:r>
              <a:rPr lang="zh-CN" altLang="en-US" b="0" i="0">
                <a:solidFill>
                  <a:srgbClr val="3F3F3F"/>
                </a:solidFill>
                <a:effectLst/>
                <a:latin typeface="Optima-Regular"/>
              </a:rPr>
              <a:t>进一步来说，对于第二个问题，相关的提问方式有很多。例如：</a:t>
            </a:r>
            <a:endParaRPr lang="zh-CN" altLang="en-US" b="0" i="0">
              <a:solidFill>
                <a:srgbClr val="3F3F3F"/>
              </a:solidFill>
              <a:effectLst/>
              <a:latin typeface="Optima-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b="0" i="0">
                <a:solidFill>
                  <a:srgbClr val="000000"/>
                </a:solidFill>
                <a:effectLst/>
                <a:latin typeface="Optima-Regular"/>
              </a:rPr>
              <a:t>张三的成果有哪些？我们可以找到与张三关联的节点，了解他相关的项目信息。</a:t>
            </a:r>
            <a:endParaRPr lang="zh-CN" altLang="en-US" b="0" i="0">
              <a:solidFill>
                <a:srgbClr val="000000"/>
              </a:solidFill>
              <a:effectLst/>
              <a:latin typeface="Optima-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b="0" i="0">
                <a:solidFill>
                  <a:srgbClr val="000000"/>
                </a:solidFill>
                <a:effectLst/>
                <a:latin typeface="Optima-Regular"/>
              </a:rPr>
              <a:t>张三所在的后端团队的工作成果是什么？我们需要整合这个团队所有人员的工作成果。</a:t>
            </a:r>
            <a:endParaRPr lang="zh-CN" altLang="en-US" b="0" i="0">
              <a:solidFill>
                <a:srgbClr val="000000"/>
              </a:solidFill>
              <a:effectLst/>
              <a:latin typeface="Optima-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b="0" i="0">
                <a:solidFill>
                  <a:srgbClr val="000000"/>
                </a:solidFill>
                <a:effectLst/>
                <a:latin typeface="Optima-Regular"/>
              </a:rPr>
              <a:t>进一步上升层次，整个技术团队的成果是什么？类似地，我们需要将各个技术团队的成果集中起来。</a:t>
            </a:r>
            <a:endParaRPr lang="en-US" altLang="zh-CN" b="0" i="0">
              <a:solidFill>
                <a:srgbClr val="000000"/>
              </a:solidFill>
              <a:effectLst/>
              <a:latin typeface="Optima-Regular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本次答辩分六个部分展开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Illustration of the auxiliary Gaussian distribution. The </a:t>
            </a:r>
            <a:endParaRPr lang="en-US" altLang="zh-CN" sz="180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smaller contrastive loss (</a:t>
            </a:r>
            <a:r>
              <a:rPr lang="en-US" altLang="zh-CN" sz="1800" i="1">
                <a:solidFill>
                  <a:srgbClr val="000000"/>
                </a:solidFill>
                <a:effectLst/>
                <a:latin typeface="NimbusRomNo9L-ReguItal"/>
              </a:rPr>
              <a:t>i.e.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, larger </a:t>
            </a:r>
            <a:r>
              <a:rPr lang="el-GR" altLang="zh-CN" sz="1800" i="1">
                <a:solidFill>
                  <a:srgbClr val="000000"/>
                </a:solidFill>
                <a:effectLst/>
                <a:latin typeface="CMMI10"/>
              </a:rPr>
              <a:t>γ</a:t>
            </a:r>
            <a:r>
              <a:rPr lang="el-GR" altLang="zh-CN" sz="1800" b="1" i="1">
                <a:solidFill>
                  <a:srgbClr val="000000"/>
                </a:solidFill>
                <a:effectLst/>
                <a:latin typeface="CMMIB7"/>
              </a:rPr>
              <a:t>θ</a:t>
            </a:r>
            <a:r>
              <a:rPr lang="el-GR" altLang="zh-CN" sz="1800" i="1">
                <a:solidFill>
                  <a:srgbClr val="000000"/>
                </a:solidFill>
                <a:effectLst/>
                <a:latin typeface="CMSY5"/>
              </a:rPr>
              <a:t>∗ </a:t>
            </a:r>
            <a:r>
              <a:rPr lang="el-GR" altLang="zh-CN" sz="1800">
                <a:solidFill>
                  <a:srgbClr val="000000"/>
                </a:solidFill>
                <a:effectLst/>
                <a:latin typeface="CMR10"/>
              </a:rPr>
              <a:t>(</a:t>
            </a:r>
            <a:r>
              <a:rPr lang="en-US" altLang="zh-CN" sz="1800" b="1" i="1">
                <a:solidFill>
                  <a:srgbClr val="000000"/>
                </a:solidFill>
                <a:effectLst/>
                <a:latin typeface="CMMIB10"/>
              </a:rPr>
              <a:t>x</a:t>
            </a:r>
            <a:r>
              <a:rPr lang="en-US" altLang="zh-CN" sz="1800" i="1">
                <a:solidFill>
                  <a:srgbClr val="000000"/>
                </a:solidFill>
                <a:effectLst/>
                <a:latin typeface="CMMI10"/>
              </a:rPr>
              <a:t>, </a:t>
            </a:r>
            <a:r>
              <a:rPr lang="el-GR" altLang="zh-CN" sz="1800" b="1" i="1">
                <a:solidFill>
                  <a:srgbClr val="000000"/>
                </a:solidFill>
                <a:effectLst/>
                <a:latin typeface="CMMIB10"/>
              </a:rPr>
              <a:t>ε</a:t>
            </a:r>
            <a:r>
              <a:rPr lang="el-GR" altLang="zh-CN" sz="1800">
                <a:solidFill>
                  <a:srgbClr val="000000"/>
                </a:solidFill>
                <a:effectLst/>
                <a:latin typeface="CMR10"/>
              </a:rPr>
              <a:t>)</a:t>
            </a:r>
            <a:r>
              <a:rPr lang="el-GR" altLang="zh-CN" sz="1800">
                <a:solidFill>
                  <a:srgbClr val="000000"/>
                </a:solidFill>
                <a:effectLst/>
                <a:latin typeface="NimbusRomNo9L-Regu"/>
              </a:rPr>
              <a:t>) 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is converted to a </a:t>
            </a:r>
            <a:endParaRPr lang="en-US" altLang="zh-CN"/>
          </a:p>
          <a:p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Gaussian distribution with smaller variance (</a:t>
            </a:r>
            <a:r>
              <a:rPr lang="en-US" altLang="zh-CN" sz="1800" i="1">
                <a:solidFill>
                  <a:srgbClr val="000000"/>
                </a:solidFill>
                <a:effectLst/>
                <a:latin typeface="NimbusRomNo9L-ReguItal"/>
              </a:rPr>
              <a:t>i.e.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, smaller entropy) </a:t>
            </a:r>
            <a:endParaRPr lang="en-US" altLang="zh-CN"/>
          </a:p>
          <a:p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and vice versa.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本次答辩分六个部分展开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本次答辩分六个部分展开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本次答辩分六个部分展开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本次答辩分六个部分展开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7D132-F2B0-47F2-9FCE-932F12DCD9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041400"/>
            <a:ext cx="7772400" cy="238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25" y="3429000"/>
            <a:ext cx="5086350" cy="635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544186"/>
            <a:ext cx="20574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F12EC91-16EC-4EE5-B6BD-658CA51C2E78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" y="6470014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DCEBF10-52CE-40C3-B6BB-FA1ADDE2B56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" y="6470014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DCEBF10-52CE-40C3-B6BB-FA1ADDE2B56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380331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452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A303D60-3CE3-44E9-B868-A9815214982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95250"/>
            <a:ext cx="2057400" cy="577850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5" Type="http://schemas.openxmlformats.org/officeDocument/2006/relationships/theme" Target="../theme/theme10.xml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theme" Target="../theme/theme8.xml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25A1-AB5B-43B1-83BB-D6BA627A5F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rgbClr val="193F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34559" r="41681"/>
          <a:stretch>
            <a:fillRect/>
          </a:stretch>
        </p:blipFill>
        <p:spPr>
          <a:xfrm>
            <a:off x="4544610" y="0"/>
            <a:ext cx="4599390" cy="601719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" y="3429000"/>
            <a:ext cx="9144000" cy="659754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2436" y="101759"/>
            <a:ext cx="568002" cy="5680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3058" y="107075"/>
            <a:ext cx="568002" cy="564702"/>
          </a:xfrm>
          <a:prstGeom prst="rect">
            <a:avLst/>
          </a:prstGeom>
        </p:spPr>
      </p:pic>
      <p:cxnSp>
        <p:nvCxnSpPr>
          <p:cNvPr id="18" name="直接连接符 17"/>
          <p:cNvCxnSpPr/>
          <p:nvPr userDrawn="1"/>
        </p:nvCxnSpPr>
        <p:spPr>
          <a:xfrm>
            <a:off x="8317709" y="244249"/>
            <a:ext cx="0" cy="3153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64990D0-6093-4CAD-A674-9A56044DF31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29449" y="6470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2E7B5AE-3D3F-44C1-BC8C-4382542C9D4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136525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36525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6812281"/>
            <a:ext cx="9143999" cy="45719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6972300" y="65452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62436" y="101759"/>
            <a:ext cx="568002" cy="5680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058" y="107075"/>
            <a:ext cx="568002" cy="564702"/>
          </a:xfrm>
          <a:prstGeom prst="rect">
            <a:avLst/>
          </a:prstGeom>
        </p:spPr>
      </p:pic>
      <p:cxnSp>
        <p:nvCxnSpPr>
          <p:cNvPr id="18" name="直接连接符 17"/>
          <p:cNvCxnSpPr/>
          <p:nvPr userDrawn="1"/>
        </p:nvCxnSpPr>
        <p:spPr>
          <a:xfrm>
            <a:off x="8317709" y="244249"/>
            <a:ext cx="0" cy="3153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5174" y="1516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96D6C2A-44B8-475E-A9D0-F495D5DD68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6405AF-C1DE-46CB-A817-2063A44F42B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9143999" cy="765498"/>
          </a:xfrm>
          <a:prstGeom prst="rect">
            <a:avLst/>
          </a:prstGeom>
          <a:solidFill>
            <a:srgbClr val="1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60721"/>
            <a:ext cx="9143999" cy="76200"/>
          </a:xfrm>
          <a:prstGeom prst="rect">
            <a:avLst/>
          </a:prstGeom>
          <a:solidFill>
            <a:srgbClr val="4F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6582813"/>
            <a:ext cx="9143999" cy="275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3205" y="63414"/>
            <a:ext cx="7886700" cy="6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2436" y="101759"/>
            <a:ext cx="568002" cy="5680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3058" y="107075"/>
            <a:ext cx="568002" cy="564702"/>
          </a:xfrm>
          <a:prstGeom prst="rect">
            <a:avLst/>
          </a:prstGeom>
        </p:spPr>
      </p:pic>
      <p:cxnSp>
        <p:nvCxnSpPr>
          <p:cNvPr id="18" name="直接连接符 17"/>
          <p:cNvCxnSpPr/>
          <p:nvPr userDrawn="1"/>
        </p:nvCxnSpPr>
        <p:spPr>
          <a:xfrm>
            <a:off x="8317709" y="244249"/>
            <a:ext cx="0" cy="3153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65531" y="4399054"/>
            <a:ext cx="7212938" cy="125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EVOL Lab Forum</a:t>
            </a:r>
            <a:endParaRPr lang="en-US" alt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84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多媒体认知学习交叉论坛第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833567" y="805935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b="1"/>
              <a:t>Research on Retrieval Augmented Generation &amp; Positive-incentive Noise</a:t>
            </a:r>
            <a:endParaRPr b="1" dirty="0"/>
          </a:p>
        </p:txBody>
      </p:sp>
      <p:sp>
        <p:nvSpPr>
          <p:cNvPr id="6" name="矩形 5"/>
          <p:cNvSpPr/>
          <p:nvPr/>
        </p:nvSpPr>
        <p:spPr>
          <a:xfrm>
            <a:off x="965531" y="3143568"/>
            <a:ext cx="7212938" cy="125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汇报人：何如玢       日期：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0" y="95250"/>
            <a:ext cx="9029700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发展应用：从文本到多模态；垂域</a:t>
            </a:r>
            <a:r>
              <a:rPr lang="en-US" altLang="zh-CN" sz="20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RAG</a:t>
            </a:r>
            <a:r>
              <a:rPr lang="zh-CN" altLang="en-US" sz="20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；</a:t>
            </a:r>
            <a:endParaRPr lang="zh-CN" altLang="en-US" sz="200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altLang="zh-CN" dirty="0">
                <a:sym typeface="+mn-ea"/>
              </a:rPr>
              <a:t>20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437" y="1242746"/>
            <a:ext cx="7600735" cy="43725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7453" y="5762179"/>
            <a:ext cx="881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Zhao P, Zhang H, Yu Q, et al. Retrieval-augmented generation for ai-generated content: A survey[J]. arXiv preprint arXiv:2402.19473, 2024.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0" y="95250"/>
            <a:ext cx="9029700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发展应用：从文本到多模态</a:t>
            </a:r>
            <a:endParaRPr lang="zh-CN" altLang="en-US" sz="200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altLang="zh-CN" dirty="0">
                <a:sym typeface="+mn-ea"/>
              </a:rPr>
              <a:t>20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0477" y="5785609"/>
            <a:ext cx="8909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Lin W, Mei J, Chen J, et al. PreFLMR: Scaling Up Fine-Grained Late-Interaction Multi-modal Retrievers[J]. arXiv preprint arXiv:2402.08327, 2024.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160" y="1018668"/>
            <a:ext cx="7395380" cy="47669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28650" y="1621052"/>
            <a:ext cx="7886700" cy="414813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>
                <a:solidFill>
                  <a:srgbClr val="023B72"/>
                </a:solidFill>
                <a:latin typeface="+mn-ea"/>
                <a:ea typeface="+mn-ea"/>
              </a:rPr>
              <a:t>第一部分：检索增强生成</a:t>
            </a:r>
            <a:endParaRPr lang="en-US" altLang="zh-CN" sz="32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背景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介绍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应用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>
                <a:solidFill>
                  <a:srgbClr val="023B72"/>
                </a:solidFill>
                <a:latin typeface="+mn-ea"/>
                <a:ea typeface="+mn-ea"/>
              </a:rPr>
              <a:t>graphRAG</a:t>
            </a:r>
            <a:endParaRPr lang="en-US" altLang="zh-CN" sz="2800">
              <a:solidFill>
                <a:srgbClr val="023B72"/>
              </a:solidFill>
              <a:latin typeface="+mn-ea"/>
              <a:ea typeface="+mn-ea"/>
            </a:endParaRPr>
          </a:p>
          <a:p>
            <a:pPr marL="457200" lvl="1" indent="0">
              <a:buNone/>
            </a:pP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0"/>
            <a:r>
              <a:rPr lang="zh-CN" altLang="en-US" sz="32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第二部分：正激励噪声在对比学习中的应用</a:t>
            </a:r>
            <a:endParaRPr lang="zh-CN" altLang="en-US" sz="3200" dirty="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819830" y="716756"/>
            <a:ext cx="3163887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dirty="0"/>
              <a:t>20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242845" y="181747"/>
            <a:ext cx="2574496" cy="577850"/>
          </a:xfrm>
        </p:spPr>
        <p:txBody>
          <a:bodyPr/>
          <a:lstStyle/>
          <a:p>
            <a:r>
              <a:rPr lang="zh-CN" altLang="en-US" sz="2400"/>
              <a:t>存在问题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23566" y="1281146"/>
            <a:ext cx="8340811" cy="37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/>
              <a:t>检索质量(the quality of retrieval )：</a:t>
            </a:r>
            <a:endParaRPr lang="en-US" altLang="zh-CN" sz="2000" b="1"/>
          </a:p>
          <a:p>
            <a:pPr>
              <a:lnSpc>
                <a:spcPct val="150000"/>
              </a:lnSpc>
            </a:pPr>
            <a:r>
              <a:rPr lang="zh-CN" altLang="en-US"/>
              <a:t>检索到的内容并不总能与查询内容对齐(准确率低)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没有检索到所有的相关的内容(召回率低)</a:t>
            </a:r>
            <a:endParaRPr lang="en-US" altLang="zh-CN"/>
          </a:p>
          <a:p>
            <a:pPr>
              <a:lnSpc>
                <a:spcPct val="150000"/>
              </a:lnSpc>
            </a:pPr>
            <a:endParaRPr lang="en-US" altLang="zh-CN" sz="20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/>
              <a:t>生成质量(the quality of response generation)</a:t>
            </a:r>
            <a:endParaRPr lang="en-US" altLang="zh-CN" sz="2000" b="1"/>
          </a:p>
          <a:p>
            <a:pPr>
              <a:lnSpc>
                <a:spcPct val="150000"/>
              </a:lnSpc>
            </a:pPr>
            <a:r>
              <a:rPr lang="zh-CN" altLang="en-US"/>
              <a:t>模型幻觉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不相关性</a:t>
            </a:r>
            <a:r>
              <a:rPr lang="zh-CN" altLang="en-US"/>
              <a:t>的回答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碎片化组合检索结果：失去逻辑性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0" y="95250"/>
            <a:ext cx="9029700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GraphRAG</a:t>
            </a:r>
            <a:endParaRPr lang="zh-CN" altLang="en-US" sz="240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altLang="zh-CN" dirty="0">
                <a:sym typeface="+mn-ea"/>
              </a:rPr>
              <a:t>20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4300" y="5067934"/>
            <a:ext cx="89802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>
                <a:solidFill>
                  <a:srgbClr val="FF0000"/>
                </a:solidFill>
                <a:effectLst/>
                <a:latin typeface="PingFang SC"/>
              </a:rPr>
              <a:t>Graph</a:t>
            </a:r>
            <a:r>
              <a:rPr lang="en-US" altLang="zh-CN" b="0" i="0">
                <a:effectLst/>
                <a:latin typeface="PingFang SC"/>
              </a:rPr>
              <a:t>RAG </a:t>
            </a:r>
            <a:r>
              <a:rPr lang="zh-CN" altLang="en-US" b="0" i="0">
                <a:effectLst/>
                <a:latin typeface="PingFang SC"/>
              </a:rPr>
              <a:t>利用实体之间的结构信息以实现更精确和全面的检索，捕获关系知识并促进更准确、上下文感知的响应。</a:t>
            </a:r>
            <a:endParaRPr lang="en-US" altLang="zh-CN" b="0" i="0">
              <a:effectLst/>
              <a:latin typeface="PingFang SC"/>
            </a:endParaRPr>
          </a:p>
          <a:p>
            <a:pPr algn="just"/>
            <a:r>
              <a:rPr lang="zh-CN" altLang="en-US" b="0" i="0">
                <a:solidFill>
                  <a:srgbClr val="3F3F3F"/>
                </a:solidFill>
                <a:effectLst/>
                <a:latin typeface="Optima-Regular"/>
              </a:rPr>
              <a:t>预先整理出相关的关键信息，基于</a:t>
            </a:r>
            <a:r>
              <a:rPr lang="zh-CN" altLang="en-US" b="0" i="0">
                <a:solidFill>
                  <a:srgbClr val="FF0000"/>
                </a:solidFill>
                <a:effectLst/>
                <a:latin typeface="Optima-Regular"/>
              </a:rPr>
              <a:t>知识图谱（</a:t>
            </a:r>
            <a:r>
              <a:rPr lang="en-US" altLang="zh-CN" b="0" i="0">
                <a:solidFill>
                  <a:srgbClr val="FF0000"/>
                </a:solidFill>
                <a:effectLst/>
                <a:latin typeface="Optima-Regular"/>
              </a:rPr>
              <a:t>graph</a:t>
            </a:r>
            <a:r>
              <a:rPr lang="zh-CN" altLang="en-US" b="0" i="0">
                <a:solidFill>
                  <a:srgbClr val="FF0000"/>
                </a:solidFill>
                <a:effectLst/>
                <a:latin typeface="Optima-Regular"/>
              </a:rPr>
              <a:t>）</a:t>
            </a:r>
            <a:r>
              <a:rPr lang="zh-CN" altLang="en-US" b="0" i="0">
                <a:solidFill>
                  <a:srgbClr val="3F3F3F"/>
                </a:solidFill>
                <a:effectLst/>
                <a:latin typeface="Optima-Regular"/>
              </a:rPr>
              <a:t>获取的。</a:t>
            </a:r>
            <a:endParaRPr lang="en-US" altLang="zh-CN" b="0" i="0">
              <a:solidFill>
                <a:srgbClr val="3F3F3F"/>
              </a:solidFill>
              <a:effectLst/>
              <a:latin typeface="Optima-Regular"/>
            </a:endParaRPr>
          </a:p>
          <a:p>
            <a:pPr algn="just"/>
            <a:r>
              <a:rPr lang="zh-CN" altLang="en-US" b="0" i="0">
                <a:solidFill>
                  <a:srgbClr val="3F3F3F"/>
                </a:solidFill>
                <a:effectLst/>
                <a:latin typeface="Optima-Regular"/>
              </a:rPr>
              <a:t>对这个知识图进行了类似的聚类，然后将这些实体的信息合并在一起，再对这些合并后的信息进行整理。</a:t>
            </a:r>
            <a:endParaRPr lang="zh-CN" altLang="en-US" b="0" i="0">
              <a:solidFill>
                <a:srgbClr val="3F3F3F"/>
              </a:solidFill>
              <a:effectLst/>
              <a:latin typeface="Optima-Regular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5770"/>
            <a:ext cx="9144000" cy="42494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28650" y="1621052"/>
            <a:ext cx="7886700" cy="414813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第一部分：检索增强生成</a:t>
            </a:r>
            <a:endParaRPr lang="en-US" altLang="zh-CN" sz="320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背景</a:t>
            </a:r>
            <a:endParaRPr lang="en-US" altLang="zh-CN" sz="280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介绍</a:t>
            </a:r>
            <a:endParaRPr lang="en-US" altLang="zh-CN" sz="280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应用</a:t>
            </a:r>
            <a:endParaRPr lang="en-US" altLang="zh-CN" sz="280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graphRAG</a:t>
            </a:r>
            <a:endParaRPr lang="en-US" altLang="zh-CN" sz="280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marL="457200" lvl="1" indent="0">
              <a:buNone/>
            </a:pP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0"/>
            <a:r>
              <a:rPr lang="zh-CN" altLang="en-US" sz="3200">
                <a:solidFill>
                  <a:srgbClr val="023B72"/>
                </a:solidFill>
                <a:latin typeface="+mn-ea"/>
                <a:ea typeface="+mn-ea"/>
              </a:rPr>
              <a:t>第二部分：正激励噪声在对比学习中的应用</a:t>
            </a:r>
            <a:endParaRPr lang="zh-CN" altLang="en-US" sz="3200" dirty="0">
              <a:solidFill>
                <a:srgbClr val="023B72"/>
              </a:solidFill>
              <a:latin typeface="+mn-ea"/>
              <a:ea typeface="+mn-ea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819830" y="716756"/>
            <a:ext cx="3163887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dirty="0"/>
              <a:t>20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279915" y="107607"/>
            <a:ext cx="6445250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/>
              <a:t>Pi-noise</a:t>
            </a:r>
            <a:r>
              <a:rPr lang="zh-CN" altLang="en-US" sz="2400"/>
              <a:t>和对比学习的结合</a:t>
            </a:r>
            <a:endParaRPr lang="zh-CN" altLang="en-US" sz="2400" dirty="0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/20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4" y="1314594"/>
            <a:ext cx="8938896" cy="37561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9915" y="5699873"/>
            <a:ext cx="844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Zhang H, Xu Y, Huang S, et al. Data Augmentation of Contrastive Learning is Estimating Positive-incentive Noise[J]. arXiv preprint arXiv:2408.09929, 2024.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84002" y="132320"/>
            <a:ext cx="2057400" cy="577850"/>
          </a:xfrm>
        </p:spPr>
        <p:txBody>
          <a:bodyPr/>
          <a:lstStyle/>
          <a:p>
            <a:r>
              <a:rPr lang="zh-CN" altLang="en-US" sz="2800"/>
              <a:t>正激励噪声</a:t>
            </a:r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6623" y="1515957"/>
            <a:ext cx="3850753" cy="993304"/>
          </a:xfrm>
          <a:prstGeom prst="rect">
            <a:avLst/>
          </a:prstGeom>
        </p:spPr>
      </p:pic>
      <p:sp>
        <p:nvSpPr>
          <p:cNvPr id="9" name="文本占位符 2"/>
          <p:cNvSpPr txBox="1"/>
          <p:nvPr/>
        </p:nvSpPr>
        <p:spPr>
          <a:xfrm>
            <a:off x="4674754" y="979679"/>
            <a:ext cx="2057400" cy="57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023B72"/>
                </a:solidFill>
              </a:rPr>
              <a:t>任务</a:t>
            </a:r>
            <a:endParaRPr lang="zh-CN" altLang="en-US" sz="2400">
              <a:solidFill>
                <a:srgbClr val="023B72"/>
              </a:solidFill>
            </a:endParaRPr>
          </a:p>
        </p:txBody>
      </p:sp>
      <p:sp>
        <p:nvSpPr>
          <p:cNvPr id="10" name="文本占位符 2"/>
          <p:cNvSpPr txBox="1"/>
          <p:nvPr/>
        </p:nvSpPr>
        <p:spPr>
          <a:xfrm>
            <a:off x="4371203" y="3009132"/>
            <a:ext cx="2057400" cy="57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</a:rPr>
              <a:t>噪声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2" y="3530778"/>
            <a:ext cx="8959998" cy="99330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34294" y="1785467"/>
            <a:ext cx="465609" cy="562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586389" y="4067581"/>
            <a:ext cx="465609" cy="562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2"/>
          <p:cNvSpPr txBox="1"/>
          <p:nvPr/>
        </p:nvSpPr>
        <p:spPr>
          <a:xfrm>
            <a:off x="1866270" y="4629556"/>
            <a:ext cx="6299669" cy="57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i="1">
                <a:solidFill>
                  <a:srgbClr val="070707"/>
                </a:solidFill>
              </a:rPr>
              <a:t>如何针对任务的条件熵进行建模？</a:t>
            </a:r>
            <a:endParaRPr lang="zh-CN" altLang="en-US" sz="2800" i="1">
              <a:solidFill>
                <a:srgbClr val="070707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831492" y="1318689"/>
            <a:ext cx="134810" cy="50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966302" y="2358913"/>
            <a:ext cx="99968" cy="488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2"/>
          <p:cNvSpPr txBox="1"/>
          <p:nvPr/>
        </p:nvSpPr>
        <p:spPr>
          <a:xfrm>
            <a:off x="354445" y="1777700"/>
            <a:ext cx="2057400" cy="57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solidFill>
                  <a:srgbClr val="070707"/>
                </a:solidFill>
              </a:rPr>
              <a:t>数学定义：</a:t>
            </a:r>
            <a:endParaRPr lang="zh-CN" altLang="en-US" sz="2800">
              <a:solidFill>
                <a:srgbClr val="070707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782945"/>
            <a:ext cx="91230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/>
              <a:t>[1]. </a:t>
            </a:r>
            <a:r>
              <a:rPr lang="zh-CN" altLang="en-US" sz="1600"/>
              <a:t>X. Li, "Positive-Incentive Noise," in IEEE Transactions on Neural Networks and Learning Systems, vol. 35, no. 6, pp. 8708-8714, June 2024, doi: 10.1109/TNNLS.2022.3224577.</a:t>
            </a:r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8586470" y="35306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[1]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40259"/>
            <a:ext cx="9144000" cy="5885421"/>
          </a:xfrm>
          <a:prstGeom prst="rect">
            <a:avLst/>
          </a:prstGeom>
          <a:solidFill>
            <a:srgbClr val="F9F9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84001" y="132320"/>
            <a:ext cx="2843403" cy="577850"/>
          </a:xfrm>
        </p:spPr>
        <p:txBody>
          <a:bodyPr/>
          <a:lstStyle/>
          <a:p>
            <a:r>
              <a:rPr lang="zh-CN" altLang="en-US" sz="2800"/>
              <a:t>对比学习的转换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887" b="21326"/>
          <a:stretch>
            <a:fillRect/>
          </a:stretch>
        </p:blipFill>
        <p:spPr>
          <a:xfrm>
            <a:off x="-117100" y="2050007"/>
            <a:ext cx="5675967" cy="44231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46436" r="9860"/>
          <a:stretch>
            <a:fillRect/>
          </a:stretch>
        </p:blipFill>
        <p:spPr>
          <a:xfrm>
            <a:off x="1300805" y="1129597"/>
            <a:ext cx="6542390" cy="9387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3895145"/>
            <a:ext cx="3438525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-10436" r="31216"/>
          <a:stretch>
            <a:fillRect/>
          </a:stretch>
        </p:blipFill>
        <p:spPr>
          <a:xfrm>
            <a:off x="5732254" y="4793925"/>
            <a:ext cx="3314174" cy="7836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875638" y="2747060"/>
            <a:ext cx="4633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>
                <a:solidFill>
                  <a:srgbClr val="2A2B2E"/>
                </a:solidFill>
                <a:effectLst/>
                <a:latin typeface="PingFang SC"/>
              </a:rPr>
              <a:t>引入辅助随机变量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40259"/>
            <a:ext cx="9144000" cy="5885421"/>
          </a:xfrm>
          <a:prstGeom prst="rect">
            <a:avLst/>
          </a:prstGeom>
          <a:solidFill>
            <a:srgbClr val="F9F9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84001" y="132320"/>
            <a:ext cx="2843403" cy="577850"/>
          </a:xfrm>
        </p:spPr>
        <p:txBody>
          <a:bodyPr/>
          <a:lstStyle/>
          <a:p>
            <a:r>
              <a:rPr lang="zh-CN" altLang="en-US" sz="2800"/>
              <a:t>注入</a:t>
            </a:r>
            <a:r>
              <a:rPr lang="en-US" altLang="zh-CN" sz="2800"/>
              <a:t>pi-noise</a:t>
            </a:r>
            <a:endParaRPr lang="zh-CN" altLang="en-US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41" y="1644222"/>
            <a:ext cx="7306318" cy="6560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4001" y="1121002"/>
            <a:ext cx="7514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>
                <a:solidFill>
                  <a:srgbClr val="2A2B2E"/>
                </a:solidFill>
                <a:effectLst/>
                <a:latin typeface="PingFang SC"/>
              </a:rPr>
              <a:t>引入辅助随机变量，实现了对任务熵的建模</a:t>
            </a:r>
            <a:endParaRPr lang="zh-CN" altLang="en-US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9" y="2448185"/>
            <a:ext cx="9009281" cy="37212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24691" y="6169410"/>
            <a:ext cx="17620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基于</a:t>
            </a:r>
            <a:r>
              <a:rPr lang="en-US" altLang="zh-CN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SimCLR</a:t>
            </a:r>
            <a:r>
              <a:rPr lang="zh-CN" alt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框架</a:t>
            </a:r>
            <a:endParaRPr lang="zh-CN" alt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7695" y="2961639"/>
            <a:ext cx="1737862" cy="22110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28650" y="1621052"/>
            <a:ext cx="7886700" cy="414813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>
                <a:solidFill>
                  <a:srgbClr val="023B72"/>
                </a:solidFill>
                <a:latin typeface="+mn-ea"/>
                <a:ea typeface="+mn-ea"/>
              </a:rPr>
              <a:t>第一部分：检索增强生成</a:t>
            </a:r>
            <a:endParaRPr lang="en-US" altLang="zh-CN" sz="32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rgbClr val="023B72"/>
                </a:solidFill>
                <a:latin typeface="+mn-ea"/>
                <a:ea typeface="+mn-ea"/>
              </a:rPr>
              <a:t>背景</a:t>
            </a:r>
            <a:endParaRPr lang="en-US" altLang="zh-CN" sz="28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介绍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应用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graphRAG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marL="457200" lvl="1" indent="0">
              <a:buNone/>
            </a:pP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0"/>
            <a:r>
              <a:rPr lang="zh-CN" altLang="en-US" sz="32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第二部分：正激励噪声在对比学习中的应用</a:t>
            </a:r>
            <a:endParaRPr lang="zh-CN" altLang="en-US" sz="3200" dirty="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819830" y="716756"/>
            <a:ext cx="3163887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dirty="0"/>
              <a:t>20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40259"/>
            <a:ext cx="9144000" cy="5885421"/>
          </a:xfrm>
          <a:prstGeom prst="rect">
            <a:avLst/>
          </a:prstGeom>
          <a:solidFill>
            <a:srgbClr val="F9F9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84001" y="132320"/>
            <a:ext cx="2843403" cy="577850"/>
          </a:xfrm>
        </p:spPr>
        <p:txBody>
          <a:bodyPr/>
          <a:lstStyle/>
          <a:p>
            <a:r>
              <a:rPr lang="zh-CN" altLang="en-US" sz="2800"/>
              <a:t>实验效果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" y="985192"/>
            <a:ext cx="9144000" cy="50325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0" y="95250"/>
            <a:ext cx="9029700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第一部分：检索增强生成</a:t>
            </a:r>
            <a:endParaRPr lang="zh-CN" altLang="en-US" sz="400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altLang="zh-CN" dirty="0">
                <a:sym typeface="+mn-ea"/>
              </a:rPr>
              <a:t>20</a:t>
            </a:r>
            <a:endParaRPr lang="zh-CN" altLang="en-US" dirty="0"/>
          </a:p>
        </p:txBody>
      </p:sp>
      <p:grpSp>
        <p:nvGrpSpPr>
          <p:cNvPr id="96" name="组合 28"/>
          <p:cNvGrpSpPr/>
          <p:nvPr/>
        </p:nvGrpSpPr>
        <p:grpSpPr bwMode="auto">
          <a:xfrm>
            <a:off x="114300" y="1313139"/>
            <a:ext cx="8693149" cy="546949"/>
            <a:chOff x="241300" y="1176363"/>
            <a:chExt cx="8693488" cy="546930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241300" y="1701808"/>
              <a:ext cx="8693488" cy="21485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4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56" y="1176363"/>
              <a:ext cx="38122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794310" y="1277755"/>
            <a:ext cx="6965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/>
              <a:t>大模型挑战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114300" y="2109065"/>
            <a:ext cx="8482913" cy="410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75000"/>
                  </a:schemeClr>
                </a:solidFill>
              </a:rPr>
              <a:t>知识更新问题:</a:t>
            </a:r>
            <a:endParaRPr lang="en-US" altLang="zh-CN" sz="2400" b="1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</a:schemeClr>
                </a:solidFill>
              </a:rPr>
              <a:t>模型在训练后难以获得最新知识。</a:t>
            </a:r>
            <a:endParaRPr lang="en-US" altLang="zh-CN" sz="200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75000"/>
                  </a:schemeClr>
                </a:solidFill>
              </a:rPr>
              <a:t>幻觉问题:</a:t>
            </a:r>
            <a:endParaRPr lang="en-US" altLang="zh-CN" sz="2400" b="1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</a:schemeClr>
                </a:solidFill>
              </a:rPr>
              <a:t>模型可能生成虚假的信息，尤其是在缺乏准确数据的领域。</a:t>
            </a:r>
            <a:endParaRPr lang="en-US" altLang="zh-CN" sz="200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75000"/>
                  </a:schemeClr>
                </a:solidFill>
              </a:rPr>
              <a:t>领域专业性限制:</a:t>
            </a:r>
            <a:endParaRPr lang="en-US" altLang="zh-CN" sz="2400" b="1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</a:schemeClr>
                </a:solidFill>
              </a:rPr>
              <a:t>泛化模型难以深入具体专业或细分领域。</a:t>
            </a:r>
            <a:endParaRPr lang="en-US" altLang="zh-CN" sz="200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75000"/>
                  </a:schemeClr>
                </a:solidFill>
              </a:rPr>
              <a:t>伦理与偏见:</a:t>
            </a:r>
            <a:endParaRPr lang="en-US" altLang="zh-CN" sz="2400" b="1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</a:schemeClr>
                </a:solidFill>
              </a:rPr>
              <a:t>模型可能无意中放大数据中的偏见和不当内容。</a:t>
            </a:r>
            <a:endParaRPr lang="zh-CN" altLang="en-US" sz="200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28650" y="1621052"/>
            <a:ext cx="7886700" cy="414813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>
                <a:solidFill>
                  <a:srgbClr val="023B72"/>
                </a:solidFill>
                <a:latin typeface="+mn-ea"/>
                <a:ea typeface="+mn-ea"/>
              </a:rPr>
              <a:t>第一部分：检索增强生成</a:t>
            </a:r>
            <a:endParaRPr lang="en-US" altLang="zh-CN" sz="32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背景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rgbClr val="023B72"/>
                </a:solidFill>
                <a:latin typeface="+mn-ea"/>
                <a:ea typeface="+mn-ea"/>
              </a:rPr>
              <a:t>介绍</a:t>
            </a:r>
            <a:endParaRPr lang="en-US" altLang="zh-CN" sz="28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应用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graphRAG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marL="457200" lvl="1" indent="0">
              <a:buNone/>
            </a:pP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0"/>
            <a:r>
              <a:rPr lang="zh-CN" altLang="en-US" sz="32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第二部分：正激励噪声在对比学习中的应用</a:t>
            </a:r>
            <a:endParaRPr lang="zh-CN" altLang="en-US" sz="3200" dirty="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819830" y="716756"/>
            <a:ext cx="3163887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dirty="0"/>
              <a:t>20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655" y="840260"/>
            <a:ext cx="8466689" cy="491251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2962" y="5839275"/>
            <a:ext cx="8662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Gao Y, Xiong Y, Gao X, et al. Retrieval-augmented generation for large language models: A survey[J]. arXiv preprint arXiv:2312.10997, 2023.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2005" y="2430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RAG</a:t>
            </a:r>
            <a:r>
              <a:rPr lang="zh-CN" altLang="en-US">
                <a:solidFill>
                  <a:schemeClr val="bg1"/>
                </a:solidFill>
              </a:rPr>
              <a:t>、微调、提示工程的适用场景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dirty="0"/>
              <a:t>20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59577"/>
            <a:ext cx="9144000" cy="5221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/>
              <a:t>检索增强生成</a:t>
            </a:r>
            <a:r>
              <a:rPr lang="en-US" altLang="zh-CN" sz="2400"/>
              <a:t>RAG (</a:t>
            </a:r>
            <a:r>
              <a:rPr lang="en-US" altLang="zh-CN" sz="2400" b="1"/>
              <a:t>Retrieval </a:t>
            </a:r>
            <a:r>
              <a:rPr lang="en-US" altLang="zh-CN" sz="2400"/>
              <a:t>Augmented </a:t>
            </a:r>
            <a:r>
              <a:rPr lang="en-US" altLang="zh-CN" sz="2400" b="1"/>
              <a:t>Generation</a:t>
            </a:r>
            <a:r>
              <a:rPr lang="en-US" altLang="zh-CN" sz="2400"/>
              <a:t> )</a:t>
            </a:r>
            <a:endParaRPr lang="en-US" altLang="zh-CN" sz="2400"/>
          </a:p>
          <a:p>
            <a:pPr marL="0" indent="0">
              <a:lnSpc>
                <a:spcPct val="100000"/>
              </a:lnSpc>
              <a:buNone/>
            </a:pPr>
            <a:endParaRPr lang="en-US" altLang="zh-CN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0016"/>
            <a:ext cx="9144000" cy="39979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9492" y="5544320"/>
            <a:ext cx="8625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首次提出</a:t>
            </a:r>
            <a:r>
              <a:rPr lang="en-US" altLang="zh-CN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zh-C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/>
              <a:t>2020</a:t>
            </a:r>
            <a:r>
              <a:rPr lang="zh-CN" altLang="en-US" sz="1800"/>
              <a:t>年，</a:t>
            </a:r>
            <a:r>
              <a:rPr lang="en-US" altLang="zh-CN" sz="1800"/>
              <a:t>FacebookAlResearch(FAIR)</a:t>
            </a:r>
            <a:r>
              <a:rPr lang="zh-CN" altLang="en-US" sz="1800"/>
              <a:t>团队</a:t>
            </a:r>
            <a:r>
              <a:rPr lang="en-US" altLang="zh-CN" sz="1800"/>
              <a:t>《Retrieval-Augmented Generation for Knowledge-Intensive NLP Tasks 》NeurlPS2020</a:t>
            </a:r>
            <a:endParaRPr lang="en-US" altLang="zh-CN" sz="1800"/>
          </a:p>
        </p:txBody>
      </p:sp>
      <p:sp>
        <p:nvSpPr>
          <p:cNvPr id="12" name="文本框 11"/>
          <p:cNvSpPr txBox="1"/>
          <p:nvPr/>
        </p:nvSpPr>
        <p:spPr>
          <a:xfrm>
            <a:off x="0" y="946911"/>
            <a:ext cx="9242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结合了检索(Retrieval)和生成(Generation)两个方面来改善文本生成任务的性能。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0" y="95250"/>
            <a:ext cx="9029700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基本流程</a:t>
            </a:r>
            <a:endParaRPr lang="zh-CN" altLang="en-US" sz="2400">
              <a:solidFill>
                <a:schemeClr val="bg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altLang="zh-CN" dirty="0">
                <a:sym typeface="+mn-ea"/>
              </a:rPr>
              <a:t>20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64" y="673100"/>
            <a:ext cx="7007826" cy="40802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3313" y="4794246"/>
            <a:ext cx="8637373" cy="171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1)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索引（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indexing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）</a:t>
            </a:r>
            <a:r>
              <a:rPr lang="zh-CN" altLang="en-US">
                <a:solidFill>
                  <a:srgbClr val="000000"/>
                </a:solidFill>
                <a:latin typeface="Optima"/>
              </a:rPr>
              <a:t>：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文档被分割成块（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chunk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），编码成向量（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embedding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），并存储在向量数据库中。</a:t>
            </a:r>
            <a:endParaRPr lang="zh-CN" altLang="en-US" b="0" i="0">
              <a:solidFill>
                <a:srgbClr val="000000"/>
              </a:solidFill>
              <a:effectLst/>
              <a:latin typeface="Optima"/>
            </a:endParaRPr>
          </a:p>
          <a:p>
            <a:pPr algn="l">
              <a:lnSpc>
                <a:spcPct val="150000"/>
              </a:lnSpc>
            </a:pP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2)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检索（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retrieval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）</a:t>
            </a:r>
            <a:r>
              <a:rPr lang="zh-CN" altLang="en-US">
                <a:solidFill>
                  <a:srgbClr val="000000"/>
                </a:solidFill>
                <a:latin typeface="Optima"/>
              </a:rPr>
              <a:t>：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根据语义相似性检索与问题最相关的前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k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个块。</a:t>
            </a:r>
            <a:endParaRPr lang="zh-CN" altLang="en-US" b="0" i="0">
              <a:solidFill>
                <a:srgbClr val="000000"/>
              </a:solidFill>
              <a:effectLst/>
              <a:latin typeface="Optima"/>
            </a:endParaRPr>
          </a:p>
          <a:p>
            <a:pPr algn="l">
              <a:lnSpc>
                <a:spcPct val="150000"/>
              </a:lnSpc>
            </a:pP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3)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生成（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generation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）</a:t>
            </a:r>
            <a:r>
              <a:rPr lang="zh-CN" altLang="en-US">
                <a:solidFill>
                  <a:srgbClr val="000000"/>
                </a:solidFill>
                <a:latin typeface="Optima"/>
              </a:rPr>
              <a:t>：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将原始问题和检索到的块一起输入到</a:t>
            </a:r>
            <a:r>
              <a:rPr lang="en-US" altLang="zh-CN" b="0" i="0">
                <a:solidFill>
                  <a:srgbClr val="000000"/>
                </a:solidFill>
                <a:effectLst/>
                <a:latin typeface="Optima"/>
              </a:rPr>
              <a:t>LLM</a:t>
            </a:r>
            <a:r>
              <a:rPr lang="zh-CN" altLang="en-US" b="0" i="0">
                <a:solidFill>
                  <a:srgbClr val="000000"/>
                </a:solidFill>
                <a:effectLst/>
                <a:latin typeface="Optima"/>
              </a:rPr>
              <a:t>中以生成最终答案。</a:t>
            </a:r>
            <a:endParaRPr lang="zh-CN" altLang="en-US" b="0" i="0">
              <a:solidFill>
                <a:srgbClr val="000000"/>
              </a:solidFill>
              <a:effectLst/>
              <a:latin typeface="Optim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altLang="zh-CN" dirty="0">
                <a:sym typeface="+mn-ea"/>
              </a:rPr>
              <a:t>20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05" y="915430"/>
            <a:ext cx="8762004" cy="549772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2005" y="2430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RAG</a:t>
            </a:r>
            <a:r>
              <a:rPr lang="zh-CN" altLang="en-US" sz="2400">
                <a:solidFill>
                  <a:schemeClr val="bg1"/>
                </a:solidFill>
              </a:rPr>
              <a:t>生态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28650" y="1621052"/>
            <a:ext cx="7886700" cy="414813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>
                <a:solidFill>
                  <a:srgbClr val="023B72"/>
                </a:solidFill>
                <a:latin typeface="+mn-ea"/>
                <a:ea typeface="+mn-ea"/>
              </a:rPr>
              <a:t>第一部分：检索增强生成</a:t>
            </a:r>
            <a:endParaRPr lang="en-US" altLang="zh-CN" sz="32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背景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介绍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>
                <a:solidFill>
                  <a:srgbClr val="023B72"/>
                </a:solidFill>
                <a:latin typeface="+mn-ea"/>
                <a:ea typeface="+mn-ea"/>
              </a:rPr>
              <a:t>应用</a:t>
            </a:r>
            <a:endParaRPr lang="en-US" altLang="zh-CN" sz="2800">
              <a:solidFill>
                <a:srgbClr val="023B72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graphRAG</a:t>
            </a: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marL="457200" lvl="1" indent="0">
              <a:buNone/>
            </a:pPr>
            <a:endParaRPr lang="en-US" altLang="zh-CN" sz="280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  <a:p>
            <a:pPr lvl="0"/>
            <a:r>
              <a:rPr lang="zh-CN" altLang="en-US" sz="3200">
                <a:solidFill>
                  <a:schemeClr val="bg2">
                    <a:lumMod val="90000"/>
                  </a:schemeClr>
                </a:solidFill>
                <a:latin typeface="+mn-ea"/>
                <a:ea typeface="+mn-ea"/>
              </a:rPr>
              <a:t>第二部分：正激励噪声在对比学习中的应用</a:t>
            </a:r>
            <a:endParaRPr lang="zh-CN" altLang="en-US" sz="3200" dirty="0">
              <a:solidFill>
                <a:schemeClr val="bg2">
                  <a:lumMod val="9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819830" y="716756"/>
            <a:ext cx="3163887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AF8-B0E6-4733-AAEA-DA9F488BF4AD}" type="slidenum">
              <a:rPr lang="zh-CN" altLang="en-US" smtClean="0"/>
            </a:fld>
            <a:r>
              <a:rPr lang="en-US" altLang="zh-CN" dirty="0"/>
              <a:t>/</a:t>
            </a:r>
            <a:r>
              <a:rPr lang="en-US" dirty="0"/>
              <a:t>20</a:t>
            </a:r>
            <a:endParaRPr 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ZjQ5NDRmNzQ3NTUyZmFlMmM2NWMwZjVmZDA0YmQwOTcifQ=="/>
</p:tagLst>
</file>

<file path=ppt/theme/theme1.xml><?xml version="1.0" encoding="utf-8"?>
<a:theme xmlns:a="http://schemas.openxmlformats.org/drawingml/2006/main" name="Office 主题​​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2073</Words>
  <Application>WPS 演示</Application>
  <PresentationFormat>全屏显示(4:3)</PresentationFormat>
  <Paragraphs>174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20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Optima</vt:lpstr>
      <vt:lpstr>SWAstro</vt:lpstr>
      <vt:lpstr>Arial Unicode MS</vt:lpstr>
      <vt:lpstr>Palatino Linotype</vt:lpstr>
      <vt:lpstr>PingFang SC</vt:lpstr>
      <vt:lpstr>Optima-Regular</vt:lpstr>
      <vt:lpstr>NimbusRomNo9L-Regu</vt:lpstr>
      <vt:lpstr>NimbusRomNo9L-ReguItal</vt:lpstr>
      <vt:lpstr>CMMI10</vt:lpstr>
      <vt:lpstr>CMMIB7</vt:lpstr>
      <vt:lpstr>CMSY5</vt:lpstr>
      <vt:lpstr>CMR10</vt:lpstr>
      <vt:lpstr>CMMIB10</vt:lpstr>
      <vt:lpstr>等线</vt:lpstr>
      <vt:lpstr>Office 主题​​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Research on Retrieval Augmented Generation &amp; Positive-incentive Noise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Chengze</dc:creator>
  <cp:lastModifiedBy>何如玢</cp:lastModifiedBy>
  <cp:revision>1345</cp:revision>
  <dcterms:created xsi:type="dcterms:W3CDTF">2021-03-23T08:59:00Z</dcterms:created>
  <dcterms:modified xsi:type="dcterms:W3CDTF">2024-09-02T02:46:44Z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8E75E72FA9CC474DADCE8A469B1CE5C0_12</vt:lpwstr>
  </property>
</Properties>
</file>